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3"/>
  </p:notesMasterIdLst>
  <p:sldIdLst>
    <p:sldId id="257" r:id="rId4"/>
    <p:sldId id="537" r:id="rId5"/>
    <p:sldId id="286" r:id="rId6"/>
    <p:sldId id="2009" r:id="rId7"/>
    <p:sldId id="773" r:id="rId8"/>
    <p:sldId id="258" r:id="rId9"/>
    <p:sldId id="2007" r:id="rId10"/>
    <p:sldId id="2008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Open Sans" panose="020B0604020202020204" charset="0"/>
      <p:regular r:id="rId22"/>
      <p:bold r:id="rId23"/>
      <p:italic r:id="rId24"/>
      <p:bold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929078-128B-4085-9679-43B985A0DD28}" v="5" dt="2020-11-03T18:57:59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-234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B2630B-13CB-4103-A8ED-3CE1005AC8EC}" type="doc">
      <dgm:prSet loTypeId="urn:microsoft.com/office/officeart/2005/8/layout/vList3" loCatId="picture" qsTypeId="urn:microsoft.com/office/officeart/2005/8/quickstyle/simple1" qsCatId="simple" csTypeId="urn:microsoft.com/office/officeart/2005/8/colors/accent0_3" csCatId="mainScheme" phldr="1"/>
      <dgm:spPr/>
    </dgm:pt>
    <dgm:pt modelId="{B43A8882-2D02-4FFC-B284-9A193224C108}">
      <dgm:prSet phldrT="[Text]"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500" b="1"/>
            <a:t>Idiomatic</a:t>
          </a:r>
        </a:p>
        <a:p>
          <a:r>
            <a:rPr lang="en-US" sz="1000"/>
            <a:t>Natural language experience and standard package managers</a:t>
          </a:r>
        </a:p>
      </dgm:t>
    </dgm:pt>
    <dgm:pt modelId="{2904DA64-5D6A-4C14-B2E4-305668D3C152}" type="parTrans" cxnId="{4E1D135C-433E-455D-B3C0-69D29A7C91B2}">
      <dgm:prSet/>
      <dgm:spPr/>
      <dgm:t>
        <a:bodyPr/>
        <a:lstStyle/>
        <a:p>
          <a:endParaRPr lang="en-US"/>
        </a:p>
      </dgm:t>
    </dgm:pt>
    <dgm:pt modelId="{50E0032E-2E88-4E8A-9E4D-6C9F6AFA06B8}" type="sibTrans" cxnId="{4E1D135C-433E-455D-B3C0-69D29A7C91B2}">
      <dgm:prSet/>
      <dgm:spPr/>
      <dgm:t>
        <a:bodyPr/>
        <a:lstStyle/>
        <a:p>
          <a:endParaRPr lang="en-US"/>
        </a:p>
      </dgm:t>
    </dgm:pt>
    <dgm:pt modelId="{1950298D-A5E2-4D6C-B051-4B38E75D0FEF}">
      <dgm:prSet phldrT="[Text]"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500" b="1"/>
            <a:t>Consistent</a:t>
          </a:r>
        </a:p>
        <a:p>
          <a:r>
            <a:rPr lang="en-US" sz="1000"/>
            <a:t>Similar experience within and across services and languages</a:t>
          </a:r>
        </a:p>
      </dgm:t>
    </dgm:pt>
    <dgm:pt modelId="{C4812BC0-48AB-422D-9C8C-C2612DBEE847}" type="parTrans" cxnId="{D91546E1-4183-4F80-9094-981B0D6F7435}">
      <dgm:prSet/>
      <dgm:spPr/>
      <dgm:t>
        <a:bodyPr/>
        <a:lstStyle/>
        <a:p>
          <a:endParaRPr lang="en-US"/>
        </a:p>
      </dgm:t>
    </dgm:pt>
    <dgm:pt modelId="{3AFD9E82-C5B4-4535-B5CB-088A1216F5AF}" type="sibTrans" cxnId="{D91546E1-4183-4F80-9094-981B0D6F7435}">
      <dgm:prSet/>
      <dgm:spPr/>
      <dgm:t>
        <a:bodyPr/>
        <a:lstStyle/>
        <a:p>
          <a:endParaRPr lang="en-US"/>
        </a:p>
      </dgm:t>
    </dgm:pt>
    <dgm:pt modelId="{A91AA179-FF78-438D-8FC3-7EB5AA711B06}">
      <dgm:prSet phldrT="[Text]"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500" b="1"/>
            <a:t>Approachable</a:t>
          </a:r>
        </a:p>
        <a:p>
          <a:r>
            <a:rPr lang="en-US" sz="1000"/>
            <a:t>Quickly get started, learn, and build</a:t>
          </a:r>
        </a:p>
      </dgm:t>
    </dgm:pt>
    <dgm:pt modelId="{576944B3-AFB9-473F-8794-53108432E872}" type="parTrans" cxnId="{1C9705E2-0ECD-4694-B343-66B8168B8F43}">
      <dgm:prSet/>
      <dgm:spPr/>
      <dgm:t>
        <a:bodyPr/>
        <a:lstStyle/>
        <a:p>
          <a:endParaRPr lang="en-US"/>
        </a:p>
      </dgm:t>
    </dgm:pt>
    <dgm:pt modelId="{2716EAB8-53F8-42B2-8C8D-4A61D4D50298}" type="sibTrans" cxnId="{1C9705E2-0ECD-4694-B343-66B8168B8F43}">
      <dgm:prSet/>
      <dgm:spPr/>
      <dgm:t>
        <a:bodyPr/>
        <a:lstStyle/>
        <a:p>
          <a:endParaRPr lang="en-US"/>
        </a:p>
      </dgm:t>
    </dgm:pt>
    <dgm:pt modelId="{E942C65D-A73D-46D6-85C0-48DA7B776891}">
      <dgm:prSet phldrT="[Text]"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500" b="1"/>
            <a:t>Diagnosable</a:t>
          </a:r>
        </a:p>
        <a:p>
          <a:r>
            <a:rPr lang="en-US" sz="1000"/>
            <a:t>Easily observe applications</a:t>
          </a:r>
        </a:p>
      </dgm:t>
    </dgm:pt>
    <dgm:pt modelId="{EDD37C14-3B80-4A56-A6CB-79B220984481}" type="parTrans" cxnId="{3636AF67-5E9F-475D-AD91-B671DB80A9A5}">
      <dgm:prSet/>
      <dgm:spPr/>
      <dgm:t>
        <a:bodyPr/>
        <a:lstStyle/>
        <a:p>
          <a:endParaRPr lang="en-US"/>
        </a:p>
      </dgm:t>
    </dgm:pt>
    <dgm:pt modelId="{14FFFC6D-394C-4D07-895B-451A4CE026EA}" type="sibTrans" cxnId="{3636AF67-5E9F-475D-AD91-B671DB80A9A5}">
      <dgm:prSet/>
      <dgm:spPr/>
      <dgm:t>
        <a:bodyPr/>
        <a:lstStyle/>
        <a:p>
          <a:endParaRPr lang="en-US"/>
        </a:p>
      </dgm:t>
    </dgm:pt>
    <dgm:pt modelId="{A8D43AFA-9FD1-414C-BC1C-F23BBB8A110B}">
      <dgm:prSet phldrT="[Text]"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500" b="1"/>
            <a:t>Dependable</a:t>
          </a:r>
        </a:p>
        <a:p>
          <a:r>
            <a:rPr lang="en-US" sz="1000"/>
            <a:t>High quality, avoid breaking changes</a:t>
          </a:r>
        </a:p>
      </dgm:t>
    </dgm:pt>
    <dgm:pt modelId="{5CA286A8-433F-4B46-BF6E-37966CE4F1FC}" type="parTrans" cxnId="{AEA743D7-B34A-482E-AFCB-EFFDA7B3A0CA}">
      <dgm:prSet/>
      <dgm:spPr/>
      <dgm:t>
        <a:bodyPr/>
        <a:lstStyle/>
        <a:p>
          <a:endParaRPr lang="en-US"/>
        </a:p>
      </dgm:t>
    </dgm:pt>
    <dgm:pt modelId="{89C2E2F4-0C60-444E-BED0-337E5B5ADC87}" type="sibTrans" cxnId="{AEA743D7-B34A-482E-AFCB-EFFDA7B3A0CA}">
      <dgm:prSet/>
      <dgm:spPr/>
      <dgm:t>
        <a:bodyPr/>
        <a:lstStyle/>
        <a:p>
          <a:endParaRPr lang="en-US"/>
        </a:p>
      </dgm:t>
    </dgm:pt>
    <dgm:pt modelId="{DF833363-421D-4354-81B2-BE479BE1C68C}" type="pres">
      <dgm:prSet presAssocID="{CAB2630B-13CB-4103-A8ED-3CE1005AC8EC}" presName="linearFlow" presStyleCnt="0">
        <dgm:presLayoutVars>
          <dgm:dir/>
          <dgm:resizeHandles val="exact"/>
        </dgm:presLayoutVars>
      </dgm:prSet>
      <dgm:spPr/>
    </dgm:pt>
    <dgm:pt modelId="{88BA42A7-24A1-4B7C-9CF5-64A18C081616}" type="pres">
      <dgm:prSet presAssocID="{B43A8882-2D02-4FFC-B284-9A193224C108}" presName="composite" presStyleCnt="0"/>
      <dgm:spPr/>
    </dgm:pt>
    <dgm:pt modelId="{8B989540-542E-43B4-8C4C-72C9998091D7}" type="pres">
      <dgm:prSet presAssocID="{B43A8882-2D02-4FFC-B284-9A193224C108}" presName="imgShp" presStyleLbl="fgImgPlace1" presStyleIdx="0" presStyleCnt="5" custScaleX="78538" custScaleY="78538" custLinFactNeighborX="-6815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6819777-010E-4FF3-8C95-C5065931C502}" type="pres">
      <dgm:prSet presAssocID="{B43A8882-2D02-4FFC-B284-9A193224C108}" presName="txShp" presStyleLbl="node1" presStyleIdx="0" presStyleCnt="5">
        <dgm:presLayoutVars>
          <dgm:bulletEnabled val="1"/>
        </dgm:presLayoutVars>
      </dgm:prSet>
      <dgm:spPr/>
    </dgm:pt>
    <dgm:pt modelId="{C66BBA04-C4A0-4006-84B7-F57126E4944C}" type="pres">
      <dgm:prSet presAssocID="{50E0032E-2E88-4E8A-9E4D-6C9F6AFA06B8}" presName="spacing" presStyleCnt="0"/>
      <dgm:spPr/>
    </dgm:pt>
    <dgm:pt modelId="{7096F4C6-7F88-45F4-9055-29539FED6874}" type="pres">
      <dgm:prSet presAssocID="{1950298D-A5E2-4D6C-B051-4B38E75D0FEF}" presName="composite" presStyleCnt="0"/>
      <dgm:spPr/>
    </dgm:pt>
    <dgm:pt modelId="{AE51A71C-164D-44F3-9F68-453904FCA806}" type="pres">
      <dgm:prSet presAssocID="{1950298D-A5E2-4D6C-B051-4B38E75D0FEF}" presName="imgShp" presStyleLbl="fgImgPlace1" presStyleIdx="1" presStyleCnt="5" custScaleX="78538" custScaleY="78538" custLinFactNeighborX="-6815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"/>
        </a:ext>
      </dgm:extLst>
    </dgm:pt>
    <dgm:pt modelId="{063085DF-F639-46C6-9C26-6131B0289CF3}" type="pres">
      <dgm:prSet presAssocID="{1950298D-A5E2-4D6C-B051-4B38E75D0FEF}" presName="txShp" presStyleLbl="node1" presStyleIdx="1" presStyleCnt="5">
        <dgm:presLayoutVars>
          <dgm:bulletEnabled val="1"/>
        </dgm:presLayoutVars>
      </dgm:prSet>
      <dgm:spPr/>
    </dgm:pt>
    <dgm:pt modelId="{FE7C10E9-0854-4CA0-9FC0-4E6F36A8F501}" type="pres">
      <dgm:prSet presAssocID="{3AFD9E82-C5B4-4535-B5CB-088A1216F5AF}" presName="spacing" presStyleCnt="0"/>
      <dgm:spPr/>
    </dgm:pt>
    <dgm:pt modelId="{DE99DBC8-05D8-420F-911B-3DE1F17857EC}" type="pres">
      <dgm:prSet presAssocID="{A91AA179-FF78-438D-8FC3-7EB5AA711B06}" presName="composite" presStyleCnt="0"/>
      <dgm:spPr/>
    </dgm:pt>
    <dgm:pt modelId="{7BE7A604-9038-4137-A3EA-2A196207F17C}" type="pres">
      <dgm:prSet presAssocID="{A91AA179-FF78-438D-8FC3-7EB5AA711B06}" presName="imgShp" presStyleLbl="fgImgPlace1" presStyleIdx="2" presStyleCnt="5" custScaleX="78538" custScaleY="78538" custLinFactNeighborX="-68151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ass"/>
        </a:ext>
      </dgm:extLst>
    </dgm:pt>
    <dgm:pt modelId="{F5D6CBEF-F1D0-4749-AF34-19654FD4D3F2}" type="pres">
      <dgm:prSet presAssocID="{A91AA179-FF78-438D-8FC3-7EB5AA711B06}" presName="txShp" presStyleLbl="node1" presStyleIdx="2" presStyleCnt="5">
        <dgm:presLayoutVars>
          <dgm:bulletEnabled val="1"/>
        </dgm:presLayoutVars>
      </dgm:prSet>
      <dgm:spPr/>
    </dgm:pt>
    <dgm:pt modelId="{CFB04EF0-1402-49F5-9241-E16809FFDFF1}" type="pres">
      <dgm:prSet presAssocID="{2716EAB8-53F8-42B2-8C8D-4A61D4D50298}" presName="spacing" presStyleCnt="0"/>
      <dgm:spPr/>
    </dgm:pt>
    <dgm:pt modelId="{BAD60395-5803-41B6-9558-FB20A023B999}" type="pres">
      <dgm:prSet presAssocID="{E942C65D-A73D-46D6-85C0-48DA7B776891}" presName="composite" presStyleCnt="0"/>
      <dgm:spPr/>
    </dgm:pt>
    <dgm:pt modelId="{B0F18224-ABCA-43D0-8109-B2039E5C6B04}" type="pres">
      <dgm:prSet presAssocID="{E942C65D-A73D-46D6-85C0-48DA7B776891}" presName="imgShp" presStyleLbl="fgImgPlace1" presStyleIdx="3" presStyleCnt="5" custScaleX="78538" custScaleY="78538" custLinFactNeighborX="-68151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4C4A28BF-34B8-4F1F-92E1-935B6166004E}" type="pres">
      <dgm:prSet presAssocID="{E942C65D-A73D-46D6-85C0-48DA7B776891}" presName="txShp" presStyleLbl="node1" presStyleIdx="3" presStyleCnt="5">
        <dgm:presLayoutVars>
          <dgm:bulletEnabled val="1"/>
        </dgm:presLayoutVars>
      </dgm:prSet>
      <dgm:spPr/>
    </dgm:pt>
    <dgm:pt modelId="{59E1EE71-C9B7-488A-A53A-B1A624F91B1B}" type="pres">
      <dgm:prSet presAssocID="{14FFFC6D-394C-4D07-895B-451A4CE026EA}" presName="spacing" presStyleCnt="0"/>
      <dgm:spPr/>
    </dgm:pt>
    <dgm:pt modelId="{92827945-0AE6-46EF-86E2-4FB8E9E97CC1}" type="pres">
      <dgm:prSet presAssocID="{A8D43AFA-9FD1-414C-BC1C-F23BBB8A110B}" presName="composite" presStyleCnt="0"/>
      <dgm:spPr/>
    </dgm:pt>
    <dgm:pt modelId="{B307E1FA-C395-47EF-B96C-F5ADC18A7403}" type="pres">
      <dgm:prSet presAssocID="{A8D43AFA-9FD1-414C-BC1C-F23BBB8A110B}" presName="imgShp" presStyleLbl="fgImgPlace1" presStyleIdx="4" presStyleCnt="5" custScaleX="78538" custScaleY="78538" custLinFactNeighborX="-68151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cular arm"/>
        </a:ext>
      </dgm:extLst>
    </dgm:pt>
    <dgm:pt modelId="{B9CD89B5-807A-4CB3-805C-D4AA96C42F1C}" type="pres">
      <dgm:prSet presAssocID="{A8D43AFA-9FD1-414C-BC1C-F23BBB8A110B}" presName="txShp" presStyleLbl="node1" presStyleIdx="4" presStyleCnt="5">
        <dgm:presLayoutVars>
          <dgm:bulletEnabled val="1"/>
        </dgm:presLayoutVars>
      </dgm:prSet>
      <dgm:spPr/>
    </dgm:pt>
  </dgm:ptLst>
  <dgm:cxnLst>
    <dgm:cxn modelId="{61074234-D558-4E81-BCC6-621C7E0B601D}" type="presOf" srcId="{E942C65D-A73D-46D6-85C0-48DA7B776891}" destId="{4C4A28BF-34B8-4F1F-92E1-935B6166004E}" srcOrd="0" destOrd="0" presId="urn:microsoft.com/office/officeart/2005/8/layout/vList3"/>
    <dgm:cxn modelId="{4E1D135C-433E-455D-B3C0-69D29A7C91B2}" srcId="{CAB2630B-13CB-4103-A8ED-3CE1005AC8EC}" destId="{B43A8882-2D02-4FFC-B284-9A193224C108}" srcOrd="0" destOrd="0" parTransId="{2904DA64-5D6A-4C14-B2E4-305668D3C152}" sibTransId="{50E0032E-2E88-4E8A-9E4D-6C9F6AFA06B8}"/>
    <dgm:cxn modelId="{8F7F2344-C4DE-4F6A-8E28-4683DD008D4B}" type="presOf" srcId="{1950298D-A5E2-4D6C-B051-4B38E75D0FEF}" destId="{063085DF-F639-46C6-9C26-6131B0289CF3}" srcOrd="0" destOrd="0" presId="urn:microsoft.com/office/officeart/2005/8/layout/vList3"/>
    <dgm:cxn modelId="{D4354D45-58A3-4A4D-BAF7-B7173B8706B3}" type="presOf" srcId="{CAB2630B-13CB-4103-A8ED-3CE1005AC8EC}" destId="{DF833363-421D-4354-81B2-BE479BE1C68C}" srcOrd="0" destOrd="0" presId="urn:microsoft.com/office/officeart/2005/8/layout/vList3"/>
    <dgm:cxn modelId="{3636AF67-5E9F-475D-AD91-B671DB80A9A5}" srcId="{CAB2630B-13CB-4103-A8ED-3CE1005AC8EC}" destId="{E942C65D-A73D-46D6-85C0-48DA7B776891}" srcOrd="3" destOrd="0" parTransId="{EDD37C14-3B80-4A56-A6CB-79B220984481}" sibTransId="{14FFFC6D-394C-4D07-895B-451A4CE026EA}"/>
    <dgm:cxn modelId="{4647B56E-B29A-40F0-8053-C39AC2926D88}" type="presOf" srcId="{B43A8882-2D02-4FFC-B284-9A193224C108}" destId="{96819777-010E-4FF3-8C95-C5065931C502}" srcOrd="0" destOrd="0" presId="urn:microsoft.com/office/officeart/2005/8/layout/vList3"/>
    <dgm:cxn modelId="{84D76586-9412-46A0-A673-741C81E6D963}" type="presOf" srcId="{A8D43AFA-9FD1-414C-BC1C-F23BBB8A110B}" destId="{B9CD89B5-807A-4CB3-805C-D4AA96C42F1C}" srcOrd="0" destOrd="0" presId="urn:microsoft.com/office/officeart/2005/8/layout/vList3"/>
    <dgm:cxn modelId="{6E7470B7-55FE-4209-B2F0-F315DA838CFF}" type="presOf" srcId="{A91AA179-FF78-438D-8FC3-7EB5AA711B06}" destId="{F5D6CBEF-F1D0-4749-AF34-19654FD4D3F2}" srcOrd="0" destOrd="0" presId="urn:microsoft.com/office/officeart/2005/8/layout/vList3"/>
    <dgm:cxn modelId="{AEA743D7-B34A-482E-AFCB-EFFDA7B3A0CA}" srcId="{CAB2630B-13CB-4103-A8ED-3CE1005AC8EC}" destId="{A8D43AFA-9FD1-414C-BC1C-F23BBB8A110B}" srcOrd="4" destOrd="0" parTransId="{5CA286A8-433F-4B46-BF6E-37966CE4F1FC}" sibTransId="{89C2E2F4-0C60-444E-BED0-337E5B5ADC87}"/>
    <dgm:cxn modelId="{D91546E1-4183-4F80-9094-981B0D6F7435}" srcId="{CAB2630B-13CB-4103-A8ED-3CE1005AC8EC}" destId="{1950298D-A5E2-4D6C-B051-4B38E75D0FEF}" srcOrd="1" destOrd="0" parTransId="{C4812BC0-48AB-422D-9C8C-C2612DBEE847}" sibTransId="{3AFD9E82-C5B4-4535-B5CB-088A1216F5AF}"/>
    <dgm:cxn modelId="{1C9705E2-0ECD-4694-B343-66B8168B8F43}" srcId="{CAB2630B-13CB-4103-A8ED-3CE1005AC8EC}" destId="{A91AA179-FF78-438D-8FC3-7EB5AA711B06}" srcOrd="2" destOrd="0" parTransId="{576944B3-AFB9-473F-8794-53108432E872}" sibTransId="{2716EAB8-53F8-42B2-8C8D-4A61D4D50298}"/>
    <dgm:cxn modelId="{416BA45F-4029-4C96-8DE4-62344492AD66}" type="presParOf" srcId="{DF833363-421D-4354-81B2-BE479BE1C68C}" destId="{88BA42A7-24A1-4B7C-9CF5-64A18C081616}" srcOrd="0" destOrd="0" presId="urn:microsoft.com/office/officeart/2005/8/layout/vList3"/>
    <dgm:cxn modelId="{478B0A60-7648-43B3-8639-BB17934AA0FB}" type="presParOf" srcId="{88BA42A7-24A1-4B7C-9CF5-64A18C081616}" destId="{8B989540-542E-43B4-8C4C-72C9998091D7}" srcOrd="0" destOrd="0" presId="urn:microsoft.com/office/officeart/2005/8/layout/vList3"/>
    <dgm:cxn modelId="{54538993-7195-4586-8235-89A548FC5306}" type="presParOf" srcId="{88BA42A7-24A1-4B7C-9CF5-64A18C081616}" destId="{96819777-010E-4FF3-8C95-C5065931C502}" srcOrd="1" destOrd="0" presId="urn:microsoft.com/office/officeart/2005/8/layout/vList3"/>
    <dgm:cxn modelId="{8F38697B-0586-4F1D-830C-5D4CE9F6155C}" type="presParOf" srcId="{DF833363-421D-4354-81B2-BE479BE1C68C}" destId="{C66BBA04-C4A0-4006-84B7-F57126E4944C}" srcOrd="1" destOrd="0" presId="urn:microsoft.com/office/officeart/2005/8/layout/vList3"/>
    <dgm:cxn modelId="{C17B0F93-BD92-4752-B2CB-1A8CC70B7545}" type="presParOf" srcId="{DF833363-421D-4354-81B2-BE479BE1C68C}" destId="{7096F4C6-7F88-45F4-9055-29539FED6874}" srcOrd="2" destOrd="0" presId="urn:microsoft.com/office/officeart/2005/8/layout/vList3"/>
    <dgm:cxn modelId="{CE483320-8281-4953-8EDD-5ECB1910C528}" type="presParOf" srcId="{7096F4C6-7F88-45F4-9055-29539FED6874}" destId="{AE51A71C-164D-44F3-9F68-453904FCA806}" srcOrd="0" destOrd="0" presId="urn:microsoft.com/office/officeart/2005/8/layout/vList3"/>
    <dgm:cxn modelId="{50DA9DD7-736C-416C-ADAC-AD12275F19EB}" type="presParOf" srcId="{7096F4C6-7F88-45F4-9055-29539FED6874}" destId="{063085DF-F639-46C6-9C26-6131B0289CF3}" srcOrd="1" destOrd="0" presId="urn:microsoft.com/office/officeart/2005/8/layout/vList3"/>
    <dgm:cxn modelId="{85A892F2-B756-4BE6-BBE2-E8D47594AF01}" type="presParOf" srcId="{DF833363-421D-4354-81B2-BE479BE1C68C}" destId="{FE7C10E9-0854-4CA0-9FC0-4E6F36A8F501}" srcOrd="3" destOrd="0" presId="urn:microsoft.com/office/officeart/2005/8/layout/vList3"/>
    <dgm:cxn modelId="{23D957F4-D358-45FD-9A5E-3F4C09B54F4D}" type="presParOf" srcId="{DF833363-421D-4354-81B2-BE479BE1C68C}" destId="{DE99DBC8-05D8-420F-911B-3DE1F17857EC}" srcOrd="4" destOrd="0" presId="urn:microsoft.com/office/officeart/2005/8/layout/vList3"/>
    <dgm:cxn modelId="{73F39108-E07D-4900-987A-3B3FBA5A594C}" type="presParOf" srcId="{DE99DBC8-05D8-420F-911B-3DE1F17857EC}" destId="{7BE7A604-9038-4137-A3EA-2A196207F17C}" srcOrd="0" destOrd="0" presId="urn:microsoft.com/office/officeart/2005/8/layout/vList3"/>
    <dgm:cxn modelId="{C8483B65-271B-466E-957C-98A6F7688D22}" type="presParOf" srcId="{DE99DBC8-05D8-420F-911B-3DE1F17857EC}" destId="{F5D6CBEF-F1D0-4749-AF34-19654FD4D3F2}" srcOrd="1" destOrd="0" presId="urn:microsoft.com/office/officeart/2005/8/layout/vList3"/>
    <dgm:cxn modelId="{5A32192C-96EF-4517-B75A-211BB1782A85}" type="presParOf" srcId="{DF833363-421D-4354-81B2-BE479BE1C68C}" destId="{CFB04EF0-1402-49F5-9241-E16809FFDFF1}" srcOrd="5" destOrd="0" presId="urn:microsoft.com/office/officeart/2005/8/layout/vList3"/>
    <dgm:cxn modelId="{D434D620-B975-4834-A548-DBED6E2DDE54}" type="presParOf" srcId="{DF833363-421D-4354-81B2-BE479BE1C68C}" destId="{BAD60395-5803-41B6-9558-FB20A023B999}" srcOrd="6" destOrd="0" presId="urn:microsoft.com/office/officeart/2005/8/layout/vList3"/>
    <dgm:cxn modelId="{CF8D791A-92A4-4BC7-B30D-CD7E17C1C3B2}" type="presParOf" srcId="{BAD60395-5803-41B6-9558-FB20A023B999}" destId="{B0F18224-ABCA-43D0-8109-B2039E5C6B04}" srcOrd="0" destOrd="0" presId="urn:microsoft.com/office/officeart/2005/8/layout/vList3"/>
    <dgm:cxn modelId="{CA792414-69CE-44E1-8DD8-FFC94226E809}" type="presParOf" srcId="{BAD60395-5803-41B6-9558-FB20A023B999}" destId="{4C4A28BF-34B8-4F1F-92E1-935B6166004E}" srcOrd="1" destOrd="0" presId="urn:microsoft.com/office/officeart/2005/8/layout/vList3"/>
    <dgm:cxn modelId="{8B12FE65-A8B2-4490-9308-5BB3ECB79CC3}" type="presParOf" srcId="{DF833363-421D-4354-81B2-BE479BE1C68C}" destId="{59E1EE71-C9B7-488A-A53A-B1A624F91B1B}" srcOrd="7" destOrd="0" presId="urn:microsoft.com/office/officeart/2005/8/layout/vList3"/>
    <dgm:cxn modelId="{1D7B170B-4025-4DAC-8C80-B4DBDACFE7C9}" type="presParOf" srcId="{DF833363-421D-4354-81B2-BE479BE1C68C}" destId="{92827945-0AE6-46EF-86E2-4FB8E9E97CC1}" srcOrd="8" destOrd="0" presId="urn:microsoft.com/office/officeart/2005/8/layout/vList3"/>
    <dgm:cxn modelId="{07663651-5530-4B34-8EAA-F5CC93BEE22F}" type="presParOf" srcId="{92827945-0AE6-46EF-86E2-4FB8E9E97CC1}" destId="{B307E1FA-C395-47EF-B96C-F5ADC18A7403}" srcOrd="0" destOrd="0" presId="urn:microsoft.com/office/officeart/2005/8/layout/vList3"/>
    <dgm:cxn modelId="{21882D81-9FEC-4A9C-8D92-AEBDBAE83D80}" type="presParOf" srcId="{92827945-0AE6-46EF-86E2-4FB8E9E97CC1}" destId="{B9CD89B5-807A-4CB3-805C-D4AA96C42F1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19777-010E-4FF3-8C95-C5065931C502}">
      <dsp:nvSpPr>
        <dsp:cNvPr id="0" name=""/>
        <dsp:cNvSpPr/>
      </dsp:nvSpPr>
      <dsp:spPr>
        <a:xfrm rot="10800000">
          <a:off x="1581747" y="532"/>
          <a:ext cx="5730392" cy="704770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0784" tIns="57150" rIns="10668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Idiomatic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Natural language experience and standard package managers</a:t>
          </a:r>
        </a:p>
      </dsp:txBody>
      <dsp:txXfrm rot="10800000">
        <a:off x="1757939" y="532"/>
        <a:ext cx="5554200" cy="704770"/>
      </dsp:txXfrm>
    </dsp:sp>
    <dsp:sp modelId="{8B989540-542E-43B4-8C4C-72C9998091D7}">
      <dsp:nvSpPr>
        <dsp:cNvPr id="0" name=""/>
        <dsp:cNvSpPr/>
      </dsp:nvSpPr>
      <dsp:spPr>
        <a:xfrm>
          <a:off x="824683" y="76161"/>
          <a:ext cx="553512" cy="55351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3085DF-F639-46C6-9C26-6131B0289CF3}">
      <dsp:nvSpPr>
        <dsp:cNvPr id="0" name=""/>
        <dsp:cNvSpPr/>
      </dsp:nvSpPr>
      <dsp:spPr>
        <a:xfrm rot="10800000">
          <a:off x="1581747" y="915681"/>
          <a:ext cx="5730392" cy="704770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0784" tIns="57150" rIns="10668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Consistent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Similar experience within and across services and languages</a:t>
          </a:r>
        </a:p>
      </dsp:txBody>
      <dsp:txXfrm rot="10800000">
        <a:off x="1757939" y="915681"/>
        <a:ext cx="5554200" cy="704770"/>
      </dsp:txXfrm>
    </dsp:sp>
    <dsp:sp modelId="{AE51A71C-164D-44F3-9F68-453904FCA806}">
      <dsp:nvSpPr>
        <dsp:cNvPr id="0" name=""/>
        <dsp:cNvSpPr/>
      </dsp:nvSpPr>
      <dsp:spPr>
        <a:xfrm>
          <a:off x="824683" y="991310"/>
          <a:ext cx="553512" cy="55351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D6CBEF-F1D0-4749-AF34-19654FD4D3F2}">
      <dsp:nvSpPr>
        <dsp:cNvPr id="0" name=""/>
        <dsp:cNvSpPr/>
      </dsp:nvSpPr>
      <dsp:spPr>
        <a:xfrm rot="10800000">
          <a:off x="1581747" y="1830831"/>
          <a:ext cx="5730392" cy="704770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0784" tIns="57150" rIns="10668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Approachable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Quickly get started, learn, and build</a:t>
          </a:r>
        </a:p>
      </dsp:txBody>
      <dsp:txXfrm rot="10800000">
        <a:off x="1757939" y="1830831"/>
        <a:ext cx="5554200" cy="704770"/>
      </dsp:txXfrm>
    </dsp:sp>
    <dsp:sp modelId="{7BE7A604-9038-4137-A3EA-2A196207F17C}">
      <dsp:nvSpPr>
        <dsp:cNvPr id="0" name=""/>
        <dsp:cNvSpPr/>
      </dsp:nvSpPr>
      <dsp:spPr>
        <a:xfrm>
          <a:off x="824683" y="1906460"/>
          <a:ext cx="553512" cy="553512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4A28BF-34B8-4F1F-92E1-935B6166004E}">
      <dsp:nvSpPr>
        <dsp:cNvPr id="0" name=""/>
        <dsp:cNvSpPr/>
      </dsp:nvSpPr>
      <dsp:spPr>
        <a:xfrm rot="10800000">
          <a:off x="1581747" y="2745980"/>
          <a:ext cx="5730392" cy="704770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0784" tIns="57150" rIns="10668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Diagnosable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Easily observe applications</a:t>
          </a:r>
        </a:p>
      </dsp:txBody>
      <dsp:txXfrm rot="10800000">
        <a:off x="1757939" y="2745980"/>
        <a:ext cx="5554200" cy="704770"/>
      </dsp:txXfrm>
    </dsp:sp>
    <dsp:sp modelId="{B0F18224-ABCA-43D0-8109-B2039E5C6B04}">
      <dsp:nvSpPr>
        <dsp:cNvPr id="0" name=""/>
        <dsp:cNvSpPr/>
      </dsp:nvSpPr>
      <dsp:spPr>
        <a:xfrm>
          <a:off x="824683" y="2821609"/>
          <a:ext cx="553512" cy="553512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CD89B5-807A-4CB3-805C-D4AA96C42F1C}">
      <dsp:nvSpPr>
        <dsp:cNvPr id="0" name=""/>
        <dsp:cNvSpPr/>
      </dsp:nvSpPr>
      <dsp:spPr>
        <a:xfrm rot="10800000">
          <a:off x="1581747" y="3661130"/>
          <a:ext cx="5730392" cy="704770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0784" tIns="57150" rIns="10668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Dependable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High quality, avoid breaking changes</a:t>
          </a:r>
        </a:p>
      </dsp:txBody>
      <dsp:txXfrm rot="10800000">
        <a:off x="1757939" y="3661130"/>
        <a:ext cx="5554200" cy="704770"/>
      </dsp:txXfrm>
    </dsp:sp>
    <dsp:sp modelId="{B307E1FA-C395-47EF-B96C-F5ADC18A7403}">
      <dsp:nvSpPr>
        <dsp:cNvPr id="0" name=""/>
        <dsp:cNvSpPr/>
      </dsp:nvSpPr>
      <dsp:spPr>
        <a:xfrm>
          <a:off x="824683" y="3736759"/>
          <a:ext cx="553512" cy="553512"/>
        </a:xfrm>
        <a:prstGeom prst="ellipse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azon.com/Jeffrey-Richter/e/B000APH134/ref=sr_tc_2_0?qid=1456680389&amp;sr=1-2-en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intellectnow.com/" TargetMode="External"/><Relationship Id="rId5" Type="http://schemas.openxmlformats.org/officeDocument/2006/relationships/hyperlink" Target="http://wintellect.com/" TargetMode="External"/><Relationship Id="rId4" Type="http://schemas.openxmlformats.org/officeDocument/2006/relationships/hyperlink" Target="https://social.msdn.microsoft.com/Search/en-US?query=jeffrey%20richter&amp;beta=0&amp;rn=MSDN+Magazine&amp;rq=site:blogs.msdn.com/b/msdnmagazine/&amp;ac=2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Jeffrey Richter: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 Architect, Microsoft Azure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Jeffrey Richter is an Azure Software Architect and authored several best-selling Windows &amp; .NET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programming books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well as many MSDN magazine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feature articles and columns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He is also a co-founder of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Wintellect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software consulting and training company where he has authored many videos available on </a:t>
            </a:r>
            <a:r>
              <a:rPr lang="en-US" sz="120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WintellectNOW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882A8-7401-4BD1-8A1B-5FE40FC489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76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Per-Call</a:t>
            </a:r>
          </a:p>
          <a:p>
            <a:r>
              <a:rPr lang="en-US" dirty="0" err="1"/>
              <a:t>ClientRequestID</a:t>
            </a:r>
            <a:endParaRPr lang="en-US" dirty="0"/>
          </a:p>
          <a:p>
            <a:r>
              <a:rPr lang="en-US" dirty="0"/>
              <a:t>Telemetry</a:t>
            </a:r>
          </a:p>
          <a:p>
            <a:r>
              <a:rPr lang="en-US" dirty="0"/>
              <a:t>Retry</a:t>
            </a:r>
          </a:p>
          <a:p>
            <a:r>
              <a:rPr lang="en-US" dirty="0"/>
              <a:t>Authentication</a:t>
            </a:r>
          </a:p>
          <a:p>
            <a:r>
              <a:rPr lang="en-US" dirty="0" err="1"/>
              <a:t>PerRetry</a:t>
            </a:r>
            <a:endParaRPr lang="en-US" dirty="0"/>
          </a:p>
          <a:p>
            <a:r>
              <a:rPr lang="en-US" dirty="0"/>
              <a:t>Logging</a:t>
            </a:r>
          </a:p>
          <a:p>
            <a:r>
              <a:rPr lang="en-US" dirty="0" err="1"/>
              <a:t>BufferResponse</a:t>
            </a:r>
            <a:endParaRPr lang="en-US" dirty="0"/>
          </a:p>
          <a:p>
            <a:r>
              <a:rPr lang="en-US" dirty="0" err="1"/>
              <a:t>DistributedTracing</a:t>
            </a:r>
            <a:endParaRPr lang="en-US" dirty="0"/>
          </a:p>
          <a:p>
            <a:r>
              <a:rPr lang="en-US" dirty="0"/>
              <a:t>Transport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882A8-7401-4BD1-8A1B-5FE40FC489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25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9363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214965"/>
          </a:xfrm>
        </p:spPr>
        <p:txBody>
          <a:bodyPr>
            <a:spAutoFit/>
          </a:bodyPr>
          <a:lstStyle>
            <a:lvl1pPr>
              <a:buClrTx/>
              <a:defRPr sz="3600">
                <a:solidFill>
                  <a:schemeClr val="tx1"/>
                </a:solidFill>
              </a:defRPr>
            </a:lvl1pPr>
            <a:lvl2pPr>
              <a:buClrTx/>
              <a:defRPr sz="24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734478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214965"/>
          </a:xfrm>
        </p:spPr>
        <p:txBody>
          <a:bodyPr>
            <a:spAutoFit/>
          </a:bodyPr>
          <a:lstStyle>
            <a:lvl1pPr>
              <a:buClrTx/>
              <a:defRPr sz="3600">
                <a:solidFill>
                  <a:schemeClr val="tx1"/>
                </a:solidFill>
              </a:defRPr>
            </a:lvl1pPr>
            <a:lvl2pPr>
              <a:buClrTx/>
              <a:defRPr sz="24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904235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703" r:id="rId13"/>
    <p:sldLayoutId id="214748370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hyperlink" Target="mailto:JeffreyR@Microsoft.com" TargetMode="External"/><Relationship Id="rId12" Type="http://schemas.openxmlformats.org/officeDocument/2006/relationships/hyperlink" Target="http://aka.ms/RichterCloudApp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hyperlink" Target="mailto:JeffRichter@live.com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0" Type="http://schemas.openxmlformats.org/officeDocument/2006/relationships/image" Target="../media/image10.jpeg"/><Relationship Id="rId4" Type="http://schemas.openxmlformats.org/officeDocument/2006/relationships/image" Target="../media/image6.jpe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hyperlink" Target="https://aka.ms/azsdk/guide" TargetMode="Externa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24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azsdk/blog" TargetMode="External"/><Relationship Id="rId3" Type="http://schemas.openxmlformats.org/officeDocument/2006/relationships/image" Target="../media/image25.png"/><Relationship Id="rId7" Type="http://schemas.openxmlformats.org/officeDocument/2006/relationships/hyperlink" Target="https://aka.ms/azsdk" TargetMode="External"/><Relationship Id="rId2" Type="http://schemas.openxmlformats.org/officeDocument/2006/relationships/hyperlink" Target="https://twitter.com/azuresdk" TargetMode="Externa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6.png"/><Relationship Id="rId5" Type="http://schemas.openxmlformats.org/officeDocument/2006/relationships/hyperlink" Target="https://aka.ms/azsdk/releases" TargetMode="External"/><Relationship Id="rId10" Type="http://schemas.openxmlformats.org/officeDocument/2006/relationships/image" Target="../media/image28.svg"/><Relationship Id="rId4" Type="http://schemas.openxmlformats.org/officeDocument/2006/relationships/hyperlink" Target="https://aka.ms/azsdk/github" TargetMode="External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&amp; Improved</a:t>
            </a:r>
            <a:br>
              <a:rPr lang="en-US" dirty="0"/>
            </a:br>
            <a:r>
              <a:rPr lang="en-US" dirty="0"/>
              <a:t>Azure SDK for .NET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Jeffrey Richter</a:t>
            </a:r>
            <a:br>
              <a:rPr lang="en-US" dirty="0"/>
            </a:br>
            <a:r>
              <a:rPr lang="en-US" dirty="0"/>
              <a:t>Partner Software Architect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Jeffrey Richter: Microsoft Azure Software Architect, Author &amp; Wintellect Co-Founder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515" y="1875143"/>
            <a:ext cx="2118945" cy="2632700"/>
          </a:xfrm>
          <a:prstGeom prst="rect">
            <a:avLst/>
          </a:prstGeom>
        </p:spPr>
      </p:pic>
      <p:pic>
        <p:nvPicPr>
          <p:cNvPr id="9" name="Picture 2" descr="http://pixhost.me/avaxhome/96/6c/000e6c96_medium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044" y="1875142"/>
            <a:ext cx="2101761" cy="263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799" y="1875143"/>
            <a:ext cx="2162560" cy="263347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77FF4A-E782-4CF5-BBBD-681584935A57}"/>
              </a:ext>
            </a:extLst>
          </p:cNvPr>
          <p:cNvSpPr txBox="1">
            <a:spLocks/>
          </p:cNvSpPr>
          <p:nvPr/>
        </p:nvSpPr>
        <p:spPr>
          <a:xfrm>
            <a:off x="806148" y="4884821"/>
            <a:ext cx="6551300" cy="1459374"/>
          </a:xfrm>
          <a:prstGeom prst="rect">
            <a:avLst/>
          </a:prstGeom>
        </p:spPr>
        <p:txBody>
          <a:bodyPr vert="horz" wrap="square" lIns="68580" tIns="34290" rIns="68580" bIns="3429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75"/>
              </a:spcAft>
              <a:buNone/>
              <a:tabLst>
                <a:tab pos="857250" algn="l"/>
              </a:tabLst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JeffRichter@live.com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; </a:t>
            </a:r>
            <a:r>
              <a:rPr lang="en-US" sz="2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JeffreyR@Microsoft.com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75"/>
              </a:spcAft>
              <a:buNone/>
              <a:tabLst>
                <a:tab pos="857250" algn="l"/>
              </a:tabLst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www.linkedin.com/in/JeffRichter</a:t>
            </a:r>
          </a:p>
          <a:p>
            <a:pPr marL="0" indent="0">
              <a:lnSpc>
                <a:spcPct val="100000"/>
              </a:lnSpc>
              <a:spcAft>
                <a:spcPts val="75"/>
              </a:spcAft>
              <a:buNone/>
              <a:tabLst>
                <a:tab pos="857250" algn="l"/>
              </a:tabLst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@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JeffRichter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6" descr="http://www.steveor.com/images/stories/twitter-badge.png">
            <a:extLst>
              <a:ext uri="{FF2B5EF4-FFF2-40B4-BE49-F238E27FC236}">
                <a16:creationId xmlns:a16="http://schemas.microsoft.com/office/drawing/2014/main" id="{F8119F2D-755D-4F27-8D51-3835F947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57" y="5906849"/>
            <a:ext cx="414421" cy="4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2" descr="http://www.steveor.com/images/stories/linkedin-badge.png">
            <a:extLst>
              <a:ext uri="{FF2B5EF4-FFF2-40B4-BE49-F238E27FC236}">
                <a16:creationId xmlns:a16="http://schemas.microsoft.com/office/drawing/2014/main" id="{1B56AFBD-9D28-4A48-8E64-3E161F89E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57" y="5396393"/>
            <a:ext cx="414421" cy="4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6" descr="http://t2.gstatic.com/images?q=tbn:ANd9GcQ9lxPrdR4gJjCmZrMC122VeCdeKejTHxvjYK4EeaB6Jb_CwNbeqQ">
            <a:extLst>
              <a:ext uri="{FF2B5EF4-FFF2-40B4-BE49-F238E27FC236}">
                <a16:creationId xmlns:a16="http://schemas.microsoft.com/office/drawing/2014/main" id="{B62D8CD0-42D4-4184-BDCF-D9DF3C704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57" y="4884821"/>
            <a:ext cx="414421" cy="4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14C923-2C79-40B8-8281-AF14E1B0997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33349" y="1875142"/>
            <a:ext cx="4003005" cy="2632700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D2E411E-F2B9-4FBF-980E-38830D34752A}"/>
              </a:ext>
            </a:extLst>
          </p:cNvPr>
          <p:cNvSpPr txBox="1">
            <a:spLocks/>
          </p:cNvSpPr>
          <p:nvPr/>
        </p:nvSpPr>
        <p:spPr>
          <a:xfrm>
            <a:off x="7291865" y="4598761"/>
            <a:ext cx="4685972" cy="997709"/>
          </a:xfrm>
          <a:prstGeom prst="rect">
            <a:avLst/>
          </a:prstGeom>
        </p:spPr>
        <p:txBody>
          <a:bodyPr vert="horz" wrap="square" lIns="68580" tIns="34290" rIns="68580" bIns="3429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  <a:tabLst>
                <a:tab pos="857250" algn="l"/>
              </a:tabLst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Architecting Distributed Cloud Apps</a:t>
            </a:r>
            <a:b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6.5hr technology-agnostic course</a:t>
            </a:r>
          </a:p>
          <a:p>
            <a:pPr marL="0" indent="0">
              <a:lnSpc>
                <a:spcPct val="100000"/>
              </a:lnSpc>
              <a:buNone/>
              <a:tabLst>
                <a:tab pos="857250" algn="l"/>
              </a:tabLst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http://aka.ms/RichterCloudApps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ADE1B-15B9-4F0A-9065-2E6F2BED605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43762" y="5301240"/>
            <a:ext cx="1381318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377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8DCD05-095F-4021-8460-75395F74620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The new Azure SDK Guidelines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C7C92E-A67A-4CFE-89FE-5C12263D81DE}"/>
              </a:ext>
            </a:extLst>
          </p:cNvPr>
          <p:cNvSpPr txBox="1"/>
          <p:nvPr/>
        </p:nvSpPr>
        <p:spPr>
          <a:xfrm>
            <a:off x="4143478" y="6081617"/>
            <a:ext cx="390504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dirty="0">
                <a:hlinkClick r:id="rId2"/>
              </a:rPr>
              <a:t>aka.ms/azsdk/guide</a:t>
            </a:r>
            <a:endParaRPr lang="en-US" sz="36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9B72514-B5B1-48AE-91E5-A825E7E81C97}"/>
              </a:ext>
            </a:extLst>
          </p:cNvPr>
          <p:cNvGraphicFramePr/>
          <p:nvPr/>
        </p:nvGraphicFramePr>
        <p:xfrm>
          <a:off x="1787434" y="1529563"/>
          <a:ext cx="8617131" cy="4366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Graphic 8">
            <a:extLst>
              <a:ext uri="{FF2B5EF4-FFF2-40B4-BE49-F238E27FC236}">
                <a16:creationId xmlns:a16="http://schemas.microsoft.com/office/drawing/2014/main" id="{2FF31FC9-685B-45AA-AF6A-E9B86F23E0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10607" y="391269"/>
            <a:ext cx="1337151" cy="114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23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0973B-9668-46A0-910C-40822B19E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Code to make an </a:t>
            </a:r>
            <a:br>
              <a:rPr lang="en-US" dirty="0"/>
            </a:br>
            <a:r>
              <a:rPr lang="en-US" dirty="0"/>
              <a:t>Azure Service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EA5BE-A194-4122-9181-4EC5749F8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// Create a </a:t>
            </a:r>
            <a:r>
              <a:rPr lang="en-US" dirty="0" err="1"/>
              <a:t>XxxClient</a:t>
            </a:r>
            <a:r>
              <a:rPr lang="en-US" dirty="0"/>
              <a:t> passing URL &amp; credentials</a:t>
            </a:r>
          </a:p>
          <a:p>
            <a:r>
              <a:rPr lang="en-US" dirty="0" err="1"/>
              <a:t>XxxClient</a:t>
            </a:r>
            <a:r>
              <a:rPr lang="en-US" dirty="0"/>
              <a:t> client = new </a:t>
            </a:r>
            <a:r>
              <a:rPr lang="en-US" dirty="0" err="1"/>
              <a:t>XxxClient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   new Uri("https://whatever.com/foo/bar"),</a:t>
            </a:r>
            <a:br>
              <a:rPr lang="en-US" dirty="0"/>
            </a:br>
            <a:r>
              <a:rPr lang="en-US" dirty="0"/>
              <a:t>   new </a:t>
            </a:r>
            <a:r>
              <a:rPr lang="en-US" dirty="0" err="1"/>
              <a:t>DefaultAzureCredential</a:t>
            </a:r>
            <a:r>
              <a:rPr lang="en-US" dirty="0"/>
              <a:t>());</a:t>
            </a:r>
          </a:p>
          <a:p>
            <a:endParaRPr lang="en-US" dirty="0"/>
          </a:p>
          <a:p>
            <a:r>
              <a:rPr lang="en-US" dirty="0"/>
              <a:t>// Make service request:</a:t>
            </a:r>
          </a:p>
          <a:p>
            <a:r>
              <a:rPr lang="en-US" dirty="0"/>
              <a:t>var response = await </a:t>
            </a:r>
            <a:r>
              <a:rPr lang="en-US" dirty="0" err="1"/>
              <a:t>client.SomeOpAsync</a:t>
            </a:r>
            <a:r>
              <a:rPr lang="en-US" dirty="0"/>
              <a:t>(/* … */);</a:t>
            </a:r>
          </a:p>
        </p:txBody>
      </p:sp>
    </p:spTree>
    <p:extLst>
      <p:ext uri="{BB962C8B-B14F-4D97-AF65-F5344CB8AC3E}">
        <p14:creationId xmlns:p14="http://schemas.microsoft.com/office/powerpoint/2010/main" val="1256186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 bwMode="auto">
          <a:xfrm>
            <a:off x="4734019" y="365699"/>
            <a:ext cx="1448474" cy="646317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46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  <p:txBody>
          <a:bodyPr vert="horz" wrap="square" lIns="45713" tIns="45713" rIns="45713" bIns="45713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cs typeface="Segoe UI" panose="020B0502040204020203" pitchFamily="34" charset="0"/>
              </a:rPr>
              <a:t>XxxClient</a:t>
            </a:r>
            <a:b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  <a:t>method call</a:t>
            </a:r>
          </a:p>
        </p:txBody>
      </p:sp>
      <p:sp>
        <p:nvSpPr>
          <p:cNvPr id="34" name="Title 33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>
            <a:normAutofit fontScale="90000"/>
          </a:bodyPr>
          <a:lstStyle/>
          <a:p>
            <a:r>
              <a:rPr lang="en-US" dirty="0"/>
              <a:t>The Extensible </a:t>
            </a:r>
            <a:br>
              <a:rPr lang="en-US" dirty="0"/>
            </a:br>
            <a:r>
              <a:rPr lang="en-US" dirty="0"/>
              <a:t>HTTP Pipeline</a:t>
            </a:r>
          </a:p>
        </p:txBody>
      </p:sp>
      <p:cxnSp>
        <p:nvCxnSpPr>
          <p:cNvPr id="135" name="Straight Arrow Connector 134"/>
          <p:cNvCxnSpPr>
            <a:cxnSpLocks/>
          </p:cNvCxnSpPr>
          <p:nvPr/>
        </p:nvCxnSpPr>
        <p:spPr>
          <a:xfrm flipH="1">
            <a:off x="5020185" y="1012016"/>
            <a:ext cx="62440" cy="4932038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 bwMode="auto">
          <a:xfrm>
            <a:off x="4700423" y="5944054"/>
            <a:ext cx="1484493" cy="646317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rect">
              <a:fillToRect l="50000" t="50000" r="50000" b="50000"/>
            </a:path>
            <a:tileRect/>
          </a:gra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vert="horz" wrap="square" lIns="45713" tIns="45713" rIns="45713" bIns="45713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  <a:t>Transport</a:t>
            </a:r>
            <a:b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  <a:t>(</a:t>
            </a:r>
            <a:r>
              <a:rPr lang="en-US" dirty="0" err="1">
                <a:solidFill>
                  <a:schemeClr val="bg1"/>
                </a:solidFill>
                <a:cs typeface="Segoe UI" panose="020B0502040204020203" pitchFamily="34" charset="0"/>
              </a:rPr>
              <a:t>HttpClient</a:t>
            </a:r>
            <a: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  <a:t>)</a:t>
            </a:r>
          </a:p>
        </p:txBody>
      </p:sp>
      <p:cxnSp>
        <p:nvCxnSpPr>
          <p:cNvPr id="121" name="Straight Arrow Connector 120"/>
          <p:cNvCxnSpPr>
            <a:cxnSpLocks/>
            <a:stCxn id="118" idx="3"/>
            <a:endCxn id="152" idx="1"/>
          </p:cNvCxnSpPr>
          <p:nvPr/>
        </p:nvCxnSpPr>
        <p:spPr>
          <a:xfrm>
            <a:off x="6184916" y="6267213"/>
            <a:ext cx="2060917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/>
          <p:nvPr/>
        </p:nvSpPr>
        <p:spPr bwMode="auto">
          <a:xfrm>
            <a:off x="8245833" y="5944054"/>
            <a:ext cx="1556029" cy="64631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  <p:txBody>
          <a:bodyPr vert="horz" wrap="square" lIns="45713" tIns="45713" rIns="45713" bIns="45713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" panose="020B0502040204020203" pitchFamily="34" charset="0"/>
              </a:rPr>
              <a:t>Azure Service HTTP API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E573776-8506-41C1-87A4-D1C2CC6656C1}"/>
              </a:ext>
            </a:extLst>
          </p:cNvPr>
          <p:cNvCxnSpPr>
            <a:cxnSpLocks/>
          </p:cNvCxnSpPr>
          <p:nvPr/>
        </p:nvCxnSpPr>
        <p:spPr>
          <a:xfrm flipV="1">
            <a:off x="5755063" y="1012016"/>
            <a:ext cx="88862" cy="4932038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4C472F-CDE3-476B-A727-64E1C86D008D}"/>
              </a:ext>
            </a:extLst>
          </p:cNvPr>
          <p:cNvSpPr txBox="1"/>
          <p:nvPr/>
        </p:nvSpPr>
        <p:spPr>
          <a:xfrm>
            <a:off x="4589838" y="2681787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Retry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E618B38-B8FC-4367-8E20-DFC262A20E20}"/>
              </a:ext>
            </a:extLst>
          </p:cNvPr>
          <p:cNvSpPr txBox="1"/>
          <p:nvPr/>
        </p:nvSpPr>
        <p:spPr>
          <a:xfrm>
            <a:off x="4573286" y="4140278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Logging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5391D2A-0AF3-4587-95F3-86E174040E59}"/>
              </a:ext>
            </a:extLst>
          </p:cNvPr>
          <p:cNvSpPr txBox="1"/>
          <p:nvPr/>
        </p:nvSpPr>
        <p:spPr>
          <a:xfrm>
            <a:off x="4573286" y="2229864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Client Request ID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DB97BC-42C5-4CC5-8E44-3C0CF717C786}"/>
              </a:ext>
            </a:extLst>
          </p:cNvPr>
          <p:cNvSpPr txBox="1"/>
          <p:nvPr/>
        </p:nvSpPr>
        <p:spPr>
          <a:xfrm>
            <a:off x="4580834" y="4593090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squar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Buffer Response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E66F911-9251-4F7F-A681-83D917ADB729}"/>
              </a:ext>
            </a:extLst>
          </p:cNvPr>
          <p:cNvSpPr txBox="1"/>
          <p:nvPr/>
        </p:nvSpPr>
        <p:spPr>
          <a:xfrm>
            <a:off x="4583726" y="1714213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600" i="1" dirty="0">
                <a:solidFill>
                  <a:schemeClr val="bg1"/>
                </a:solidFill>
              </a:rPr>
              <a:t>Per-Call Policies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7901AE-77CF-4979-9EA9-C9E7AA5DF5D2}"/>
              </a:ext>
            </a:extLst>
          </p:cNvPr>
          <p:cNvSpPr txBox="1"/>
          <p:nvPr/>
        </p:nvSpPr>
        <p:spPr>
          <a:xfrm>
            <a:off x="4573286" y="3623578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Per-Retry Policies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01CD7AD-AA60-4138-A596-BA3F31B8E2A3}"/>
              </a:ext>
            </a:extLst>
          </p:cNvPr>
          <p:cNvSpPr txBox="1"/>
          <p:nvPr/>
        </p:nvSpPr>
        <p:spPr>
          <a:xfrm>
            <a:off x="4573286" y="5059716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Distributed Tracing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F421AFC-518E-4129-80E4-AF745BE2BDC6}"/>
              </a:ext>
            </a:extLst>
          </p:cNvPr>
          <p:cNvSpPr txBox="1"/>
          <p:nvPr/>
        </p:nvSpPr>
        <p:spPr>
          <a:xfrm>
            <a:off x="4580834" y="3162391"/>
            <a:ext cx="1737360" cy="330028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tx1"/>
            </a:solidFill>
          </a:ln>
        </p:spPr>
        <p:txBody>
          <a:bodyPr wrap="none" lIns="91440" tIns="91440" rIns="91440" bIns="91440" rtlCol="0" anchor="ctr" anchorCtr="1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i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Authentication</a:t>
            </a:r>
          </a:p>
        </p:txBody>
      </p:sp>
      <p:sp>
        <p:nvSpPr>
          <p:cNvPr id="73" name="Arrow: Down 72">
            <a:extLst>
              <a:ext uri="{FF2B5EF4-FFF2-40B4-BE49-F238E27FC236}">
                <a16:creationId xmlns:a16="http://schemas.microsoft.com/office/drawing/2014/main" id="{DA5EFD81-A75F-404E-A0EB-1A479C188A4B}"/>
              </a:ext>
            </a:extLst>
          </p:cNvPr>
          <p:cNvSpPr/>
          <p:nvPr/>
        </p:nvSpPr>
        <p:spPr bwMode="auto">
          <a:xfrm>
            <a:off x="4318993" y="1102439"/>
            <a:ext cx="1524932" cy="411441"/>
          </a:xfrm>
          <a:prstGeom prst="downArrow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bg1"/>
                </a:solidFill>
              </a:rPr>
              <a:t>Request</a:t>
            </a:r>
          </a:p>
        </p:txBody>
      </p:sp>
      <p:sp>
        <p:nvSpPr>
          <p:cNvPr id="81" name="Arrow: Up 80">
            <a:extLst>
              <a:ext uri="{FF2B5EF4-FFF2-40B4-BE49-F238E27FC236}">
                <a16:creationId xmlns:a16="http://schemas.microsoft.com/office/drawing/2014/main" id="{4F5618A7-119B-4819-B2E3-68CBFF1492F0}"/>
              </a:ext>
            </a:extLst>
          </p:cNvPr>
          <p:cNvSpPr/>
          <p:nvPr/>
        </p:nvSpPr>
        <p:spPr bwMode="auto">
          <a:xfrm>
            <a:off x="4819205" y="5473037"/>
            <a:ext cx="1871716" cy="411441"/>
          </a:xfrm>
          <a:prstGeom prst="upArrow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bg1"/>
                </a:solidFill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35470571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3" grpId="0" animBg="1"/>
      <p:bldP spid="47" grpId="0" animBg="1"/>
      <p:bldP spid="68" grpId="0" animBg="1"/>
      <p:bldP spid="35" grpId="0" animBg="1"/>
      <p:bldP spid="37" grpId="0" animBg="1"/>
      <p:bldP spid="37" grpId="1" animBg="1"/>
      <p:bldP spid="41" grpId="0" animBg="1"/>
      <p:bldP spid="65" grpId="0" animBg="1"/>
      <p:bldP spid="73" grpId="0" animBg="1"/>
      <p:bldP spid="8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52714-F4A6-4E84-816C-3DEF6DE90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51D117-EAFA-4467-99DB-141ABFECE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Safety &amp; Performance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F73186-9CC7-44A9-BEA4-84D5DF907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XxxClient</a:t>
            </a:r>
            <a:r>
              <a:rPr lang="en-US" dirty="0"/>
              <a:t> objects are usable by multiple threads simultaneously</a:t>
            </a:r>
          </a:p>
          <a:p>
            <a:pPr lvl="1"/>
            <a:r>
              <a:rPr lang="en-US" dirty="0"/>
              <a:t>After construction, pipelines &amp; the policies we ship are immutable</a:t>
            </a:r>
          </a:p>
          <a:p>
            <a:pPr lvl="1"/>
            <a:r>
              <a:rPr lang="en-US" dirty="0"/>
              <a:t>This also allows multiple clients to share pipelines &amp; policies resulting in efficient memory usage</a:t>
            </a:r>
          </a:p>
          <a:p>
            <a:r>
              <a:rPr lang="en-US" dirty="0"/>
              <a:t>If you want to make some service requests with different behavior (retry options, different credential, etc.), you just create a new </a:t>
            </a:r>
            <a:r>
              <a:rPr lang="en-US" dirty="0" err="1"/>
              <a:t>XxxClient</a:t>
            </a:r>
            <a:r>
              <a:rPr lang="en-US" dirty="0"/>
              <a:t> object with the options you desire.</a:t>
            </a:r>
          </a:p>
          <a:p>
            <a:r>
              <a:rPr lang="en-US" dirty="0"/>
              <a:t>One caveat: Credential policies are mutable but still thread safe</a:t>
            </a:r>
          </a:p>
          <a:p>
            <a:pPr lvl="1"/>
            <a:r>
              <a:rPr lang="en-US" dirty="0"/>
              <a:t>Allows your application to update a credential’s password/token on the fly while threads continue to use the pipeline; avoids application downtime</a:t>
            </a:r>
          </a:p>
        </p:txBody>
      </p:sp>
    </p:spTree>
    <p:extLst>
      <p:ext uri="{BB962C8B-B14F-4D97-AF65-F5344CB8AC3E}">
        <p14:creationId xmlns:p14="http://schemas.microsoft.com/office/powerpoint/2010/main" val="4083534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7CC7069-91AA-4915-B5F7-C1493308CDAC}"/>
              </a:ext>
            </a:extLst>
          </p:cNvPr>
          <p:cNvSpPr/>
          <p:nvPr/>
        </p:nvSpPr>
        <p:spPr>
          <a:xfrm>
            <a:off x="4487040" y="3956132"/>
            <a:ext cx="3031031" cy="33361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8193" lvl="1"/>
            <a:r>
              <a:rPr lang="en-US" sz="1568"/>
              <a:t> </a:t>
            </a: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18FAD203-458F-4A95-A926-32AAED546BAC}"/>
              </a:ext>
            </a:extLst>
          </p:cNvPr>
          <p:cNvSpPr txBox="1"/>
          <p:nvPr/>
        </p:nvSpPr>
        <p:spPr>
          <a:xfrm>
            <a:off x="5746045" y="4225286"/>
            <a:ext cx="3154906" cy="561207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961" dirty="0"/>
              <a:t>Follow @AzureSDK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08F2444-54B6-4CCB-BBE0-D1ECF0D5FD1F}"/>
              </a:ext>
            </a:extLst>
          </p:cNvPr>
          <p:cNvSpPr/>
          <p:nvPr/>
        </p:nvSpPr>
        <p:spPr bwMode="auto">
          <a:xfrm>
            <a:off x="6466904" y="2501820"/>
            <a:ext cx="1470895" cy="1470896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TextBox 18">
            <a:extLst>
              <a:ext uri="{FF2B5EF4-FFF2-40B4-BE49-F238E27FC236}">
                <a16:creationId xmlns:a16="http://schemas.microsoft.com/office/drawing/2014/main" id="{9A13B97B-9C3F-4226-96F4-40BD6027F958}"/>
              </a:ext>
            </a:extLst>
          </p:cNvPr>
          <p:cNvSpPr txBox="1"/>
          <p:nvPr/>
        </p:nvSpPr>
        <p:spPr>
          <a:xfrm>
            <a:off x="6243469" y="4839508"/>
            <a:ext cx="2160063" cy="506833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twitter.com/AzureSDK</a:t>
            </a:r>
            <a:endParaRPr lang="en-US" sz="1568" dirty="0"/>
          </a:p>
        </p:txBody>
      </p:sp>
      <p:sp>
        <p:nvSpPr>
          <p:cNvPr id="29" name="TextBox 9">
            <a:extLst>
              <a:ext uri="{FF2B5EF4-FFF2-40B4-BE49-F238E27FC236}">
                <a16:creationId xmlns:a16="http://schemas.microsoft.com/office/drawing/2014/main" id="{5EAAB880-5521-48E3-B4B3-B8AA90DAB276}"/>
              </a:ext>
            </a:extLst>
          </p:cNvPr>
          <p:cNvSpPr txBox="1"/>
          <p:nvPr/>
        </p:nvSpPr>
        <p:spPr>
          <a:xfrm>
            <a:off x="3305658" y="4225286"/>
            <a:ext cx="1835552" cy="561207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961" dirty="0"/>
              <a:t>Give Feedback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1248C5D-7D6B-4339-96F6-39C4E0F718CE}"/>
              </a:ext>
            </a:extLst>
          </p:cNvPr>
          <p:cNvSpPr/>
          <p:nvPr/>
        </p:nvSpPr>
        <p:spPr bwMode="auto">
          <a:xfrm>
            <a:off x="3410453" y="2450863"/>
            <a:ext cx="1470895" cy="1470896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1" name="Picture 30" descr="A picture containing game, man, holding, standing&#10;&#10;Description automatically generated">
            <a:extLst>
              <a:ext uri="{FF2B5EF4-FFF2-40B4-BE49-F238E27FC236}">
                <a16:creationId xmlns:a16="http://schemas.microsoft.com/office/drawing/2014/main" id="{7EF43AE2-893E-4777-B779-5239A5327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2" t="13091" r="18164"/>
          <a:stretch/>
        </p:blipFill>
        <p:spPr>
          <a:xfrm>
            <a:off x="3809395" y="2018934"/>
            <a:ext cx="1416261" cy="2186833"/>
          </a:xfrm>
          <a:prstGeom prst="rect">
            <a:avLst/>
          </a:prstGeom>
        </p:spPr>
      </p:pic>
      <p:sp>
        <p:nvSpPr>
          <p:cNvPr id="32" name="TextBox 29">
            <a:extLst>
              <a:ext uri="{FF2B5EF4-FFF2-40B4-BE49-F238E27FC236}">
                <a16:creationId xmlns:a16="http://schemas.microsoft.com/office/drawing/2014/main" id="{94B9E440-C90E-4A52-9DB4-1CE01E7ED58B}"/>
              </a:ext>
            </a:extLst>
          </p:cNvPr>
          <p:cNvSpPr txBox="1"/>
          <p:nvPr/>
        </p:nvSpPr>
        <p:spPr>
          <a:xfrm>
            <a:off x="3059468" y="4839508"/>
            <a:ext cx="2327930" cy="50683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aka.ms/azsdk/github</a:t>
            </a:r>
            <a:endParaRPr lang="en-US" sz="1568" dirty="0"/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5B388E81-678F-4C86-802E-70D6423CF8A6}"/>
              </a:ext>
            </a:extLst>
          </p:cNvPr>
          <p:cNvSpPr txBox="1"/>
          <p:nvPr/>
        </p:nvSpPr>
        <p:spPr>
          <a:xfrm>
            <a:off x="107539" y="4225286"/>
            <a:ext cx="2593282" cy="561207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961" dirty="0"/>
              <a:t>Use and Contribute</a:t>
            </a:r>
          </a:p>
        </p:txBody>
      </p:sp>
      <p:sp>
        <p:nvSpPr>
          <p:cNvPr id="34" name="TextBox 19">
            <a:extLst>
              <a:ext uri="{FF2B5EF4-FFF2-40B4-BE49-F238E27FC236}">
                <a16:creationId xmlns:a16="http://schemas.microsoft.com/office/drawing/2014/main" id="{0C47FE74-1C07-475E-BD13-F0E9FDE7590E}"/>
              </a:ext>
            </a:extLst>
          </p:cNvPr>
          <p:cNvSpPr txBox="1"/>
          <p:nvPr/>
        </p:nvSpPr>
        <p:spPr>
          <a:xfrm>
            <a:off x="304976" y="4839508"/>
            <a:ext cx="2198408" cy="506833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aka.ms/azsdk/releases</a:t>
            </a:r>
            <a:endParaRPr lang="en-US" sz="1568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0CF4401-3F25-4B6B-A818-3B9AD4BAF971}"/>
              </a:ext>
            </a:extLst>
          </p:cNvPr>
          <p:cNvSpPr/>
          <p:nvPr/>
        </p:nvSpPr>
        <p:spPr bwMode="auto">
          <a:xfrm>
            <a:off x="454672" y="2452242"/>
            <a:ext cx="1470895" cy="1470896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6" name="Picture 35" descr="A picture containing sign, drawing&#10;&#10;Description automatically generated">
            <a:extLst>
              <a:ext uri="{FF2B5EF4-FFF2-40B4-BE49-F238E27FC236}">
                <a16:creationId xmlns:a16="http://schemas.microsoft.com/office/drawing/2014/main" id="{8E4E65DD-1F5E-4C7C-AB92-69E2352E0B6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9" r="26865"/>
          <a:stretch/>
        </p:blipFill>
        <p:spPr>
          <a:xfrm>
            <a:off x="741598" y="2350211"/>
            <a:ext cx="1826548" cy="1762132"/>
          </a:xfrm>
          <a:prstGeom prst="rect">
            <a:avLst/>
          </a:prstGeom>
        </p:spPr>
      </p:pic>
      <p:sp>
        <p:nvSpPr>
          <p:cNvPr id="37" name="TextBox 21">
            <a:extLst>
              <a:ext uri="{FF2B5EF4-FFF2-40B4-BE49-F238E27FC236}">
                <a16:creationId xmlns:a16="http://schemas.microsoft.com/office/drawing/2014/main" id="{E78B14C0-F7FC-4053-97F4-180B7A901614}"/>
              </a:ext>
            </a:extLst>
          </p:cNvPr>
          <p:cNvSpPr txBox="1"/>
          <p:nvPr/>
        </p:nvSpPr>
        <p:spPr>
          <a:xfrm>
            <a:off x="3759110" y="5327797"/>
            <a:ext cx="4968717" cy="1203754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6600" u="sng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aka.ms/azsdk</a:t>
            </a:r>
            <a:endParaRPr lang="en-US" sz="6600" u="sng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FBAC119-1ED4-43EA-B2B9-C182F3BCE8D5}"/>
              </a:ext>
            </a:extLst>
          </p:cNvPr>
          <p:cNvSpPr/>
          <p:nvPr/>
        </p:nvSpPr>
        <p:spPr bwMode="auto">
          <a:xfrm>
            <a:off x="9750918" y="2501820"/>
            <a:ext cx="1470895" cy="1470896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TextBox 27">
            <a:extLst>
              <a:ext uri="{FF2B5EF4-FFF2-40B4-BE49-F238E27FC236}">
                <a16:creationId xmlns:a16="http://schemas.microsoft.com/office/drawing/2014/main" id="{6BA00FB6-47A7-4301-AE7B-355845F54D12}"/>
              </a:ext>
            </a:extLst>
          </p:cNvPr>
          <p:cNvSpPr txBox="1"/>
          <p:nvPr/>
        </p:nvSpPr>
        <p:spPr>
          <a:xfrm>
            <a:off x="9259599" y="4225286"/>
            <a:ext cx="2824862" cy="561207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961" dirty="0"/>
              <a:t>Subscribe to Blog</a:t>
            </a:r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76FCA1E9-55DE-403D-844F-8230B32A8E0E}"/>
              </a:ext>
            </a:extLst>
          </p:cNvPr>
          <p:cNvSpPr txBox="1"/>
          <p:nvPr/>
        </p:nvSpPr>
        <p:spPr>
          <a:xfrm>
            <a:off x="9729408" y="4839508"/>
            <a:ext cx="1885245" cy="506833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aka.ms/azsdk/blog</a:t>
            </a:r>
            <a:endParaRPr lang="en-US" sz="1568" dirty="0"/>
          </a:p>
        </p:txBody>
      </p:sp>
      <p:pic>
        <p:nvPicPr>
          <p:cNvPr id="41" name="Graphic 4" descr="Blog">
            <a:extLst>
              <a:ext uri="{FF2B5EF4-FFF2-40B4-BE49-F238E27FC236}">
                <a16:creationId xmlns:a16="http://schemas.microsoft.com/office/drawing/2014/main" id="{ECD8DFF9-BAF9-4710-9159-28012BE0E73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075523" y="2554835"/>
            <a:ext cx="1470896" cy="1470896"/>
          </a:xfrm>
          <a:prstGeom prst="rect">
            <a:avLst/>
          </a:prstGeom>
        </p:spPr>
      </p:pic>
      <p:grpSp>
        <p:nvGrpSpPr>
          <p:cNvPr id="42" name="Graphic 30">
            <a:extLst>
              <a:ext uri="{FF2B5EF4-FFF2-40B4-BE49-F238E27FC236}">
                <a16:creationId xmlns:a16="http://schemas.microsoft.com/office/drawing/2014/main" id="{442A9BF3-B224-4359-8F6E-68F1E05295AB}"/>
              </a:ext>
            </a:extLst>
          </p:cNvPr>
          <p:cNvGrpSpPr/>
          <p:nvPr/>
        </p:nvGrpSpPr>
        <p:grpSpPr>
          <a:xfrm>
            <a:off x="6598359" y="2450863"/>
            <a:ext cx="1779854" cy="1779856"/>
            <a:chOff x="6659741" y="2071010"/>
            <a:chExt cx="1779854" cy="177985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4079290-2538-4538-B466-EA6A821BA7D9}"/>
                </a:ext>
              </a:extLst>
            </p:cNvPr>
            <p:cNvSpPr/>
            <p:nvPr/>
          </p:nvSpPr>
          <p:spPr>
            <a:xfrm>
              <a:off x="6659741" y="2071010"/>
              <a:ext cx="1779854" cy="1779854"/>
            </a:xfrm>
            <a:custGeom>
              <a:avLst/>
              <a:gdLst>
                <a:gd name="connsiteX0" fmla="*/ 0 w 1779854"/>
                <a:gd name="connsiteY0" fmla="*/ 0 h 1779854"/>
                <a:gd name="connsiteX1" fmla="*/ 1779854 w 1779854"/>
                <a:gd name="connsiteY1" fmla="*/ 0 h 1779854"/>
                <a:gd name="connsiteX2" fmla="*/ 1779854 w 1779854"/>
                <a:gd name="connsiteY2" fmla="*/ 1779854 h 1779854"/>
                <a:gd name="connsiteX3" fmla="*/ 0 w 1779854"/>
                <a:gd name="connsiteY3" fmla="*/ 1779854 h 1779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9854" h="1779854">
                  <a:moveTo>
                    <a:pt x="0" y="0"/>
                  </a:moveTo>
                  <a:lnTo>
                    <a:pt x="1779854" y="0"/>
                  </a:lnTo>
                  <a:lnTo>
                    <a:pt x="1779854" y="1779854"/>
                  </a:lnTo>
                  <a:lnTo>
                    <a:pt x="0" y="1779854"/>
                  </a:lnTo>
                  <a:close/>
                </a:path>
              </a:pathLst>
            </a:custGeom>
            <a:noFill/>
            <a:ln w="4429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0D2B0-5C92-4493-9638-9510D39DCF04}"/>
                </a:ext>
              </a:extLst>
            </p:cNvPr>
            <p:cNvSpPr/>
            <p:nvPr/>
          </p:nvSpPr>
          <p:spPr>
            <a:xfrm>
              <a:off x="6993463" y="2509085"/>
              <a:ext cx="1112408" cy="903890"/>
            </a:xfrm>
            <a:custGeom>
              <a:avLst/>
              <a:gdLst>
                <a:gd name="connsiteX0" fmla="*/ 349830 w 1112408"/>
                <a:gd name="connsiteY0" fmla="*/ 903890 h 903890"/>
                <a:gd name="connsiteX1" fmla="*/ 999210 w 1112408"/>
                <a:gd name="connsiteY1" fmla="*/ 254510 h 903890"/>
                <a:gd name="connsiteX2" fmla="*/ 998543 w 1112408"/>
                <a:gd name="connsiteY2" fmla="*/ 225009 h 903890"/>
                <a:gd name="connsiteX3" fmla="*/ 1112409 w 1112408"/>
                <a:gd name="connsiteY3" fmla="*/ 106872 h 903890"/>
                <a:gd name="connsiteX4" fmla="*/ 981323 w 1112408"/>
                <a:gd name="connsiteY4" fmla="*/ 142780 h 903890"/>
                <a:gd name="connsiteX5" fmla="*/ 1081662 w 1112408"/>
                <a:gd name="connsiteY5" fmla="*/ 16544 h 903890"/>
                <a:gd name="connsiteX6" fmla="*/ 936737 w 1112408"/>
                <a:gd name="connsiteY6" fmla="*/ 71942 h 903890"/>
                <a:gd name="connsiteX7" fmla="*/ 613818 w 1112408"/>
                <a:gd name="connsiteY7" fmla="*/ 62033 h 903890"/>
                <a:gd name="connsiteX8" fmla="*/ 547795 w 1112408"/>
                <a:gd name="connsiteY8" fmla="*/ 280096 h 903890"/>
                <a:gd name="connsiteX9" fmla="*/ 77424 w 1112408"/>
                <a:gd name="connsiteY9" fmla="*/ 41640 h 903890"/>
                <a:gd name="connsiteX10" fmla="*/ 148084 w 1112408"/>
                <a:gd name="connsiteY10" fmla="*/ 346306 h 903890"/>
                <a:gd name="connsiteX11" fmla="*/ 44496 w 1112408"/>
                <a:gd name="connsiteY11" fmla="*/ 317740 h 903890"/>
                <a:gd name="connsiteX12" fmla="*/ 44496 w 1112408"/>
                <a:gd name="connsiteY12" fmla="*/ 320632 h 903890"/>
                <a:gd name="connsiteX13" fmla="*/ 227599 w 1112408"/>
                <a:gd name="connsiteY13" fmla="*/ 544360 h 903890"/>
                <a:gd name="connsiteX14" fmla="*/ 124545 w 1112408"/>
                <a:gd name="connsiteY14" fmla="*/ 548275 h 903890"/>
                <a:gd name="connsiteX15" fmla="*/ 337772 w 1112408"/>
                <a:gd name="connsiteY15" fmla="*/ 706771 h 903890"/>
                <a:gd name="connsiteX16" fmla="*/ 54330 w 1112408"/>
                <a:gd name="connsiteY16" fmla="*/ 804663 h 903890"/>
                <a:gd name="connsiteX17" fmla="*/ 0 w 1112408"/>
                <a:gd name="connsiteY17" fmla="*/ 801371 h 903890"/>
                <a:gd name="connsiteX18" fmla="*/ 349830 w 1112408"/>
                <a:gd name="connsiteY18" fmla="*/ 903712 h 90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12408" h="903890">
                  <a:moveTo>
                    <a:pt x="349830" y="903890"/>
                  </a:moveTo>
                  <a:cubicBezTo>
                    <a:pt x="769609" y="903890"/>
                    <a:pt x="999210" y="556107"/>
                    <a:pt x="999210" y="254510"/>
                  </a:cubicBezTo>
                  <a:cubicBezTo>
                    <a:pt x="999210" y="244632"/>
                    <a:pt x="999210" y="234799"/>
                    <a:pt x="998543" y="225009"/>
                  </a:cubicBezTo>
                  <a:cubicBezTo>
                    <a:pt x="1043208" y="192701"/>
                    <a:pt x="1081769" y="152698"/>
                    <a:pt x="1112409" y="106872"/>
                  </a:cubicBezTo>
                  <a:cubicBezTo>
                    <a:pt x="1070756" y="125329"/>
                    <a:pt x="1026566" y="137432"/>
                    <a:pt x="981323" y="142780"/>
                  </a:cubicBezTo>
                  <a:cubicBezTo>
                    <a:pt x="1028965" y="114258"/>
                    <a:pt x="1064624" y="69397"/>
                    <a:pt x="1081662" y="16544"/>
                  </a:cubicBezTo>
                  <a:cubicBezTo>
                    <a:pt x="1036863" y="43130"/>
                    <a:pt x="987846" y="61863"/>
                    <a:pt x="936737" y="71942"/>
                  </a:cubicBezTo>
                  <a:cubicBezTo>
                    <a:pt x="850303" y="-19966"/>
                    <a:pt x="705730" y="-24403"/>
                    <a:pt x="613818" y="62033"/>
                  </a:cubicBezTo>
                  <a:cubicBezTo>
                    <a:pt x="554549" y="117773"/>
                    <a:pt x="529395" y="200834"/>
                    <a:pt x="547795" y="280096"/>
                  </a:cubicBezTo>
                  <a:cubicBezTo>
                    <a:pt x="364287" y="270898"/>
                    <a:pt x="193314" y="184219"/>
                    <a:pt x="77424" y="41640"/>
                  </a:cubicBezTo>
                  <a:cubicBezTo>
                    <a:pt x="16847" y="145922"/>
                    <a:pt x="47789" y="279335"/>
                    <a:pt x="148084" y="346306"/>
                  </a:cubicBezTo>
                  <a:cubicBezTo>
                    <a:pt x="111761" y="345230"/>
                    <a:pt x="76235" y="335431"/>
                    <a:pt x="44496" y="317740"/>
                  </a:cubicBezTo>
                  <a:cubicBezTo>
                    <a:pt x="44496" y="318674"/>
                    <a:pt x="44496" y="319653"/>
                    <a:pt x="44496" y="320632"/>
                  </a:cubicBezTo>
                  <a:cubicBezTo>
                    <a:pt x="44526" y="429274"/>
                    <a:pt x="121110" y="522846"/>
                    <a:pt x="227599" y="544360"/>
                  </a:cubicBezTo>
                  <a:cubicBezTo>
                    <a:pt x="194000" y="553521"/>
                    <a:pt x="158745" y="554861"/>
                    <a:pt x="124545" y="548275"/>
                  </a:cubicBezTo>
                  <a:cubicBezTo>
                    <a:pt x="154442" y="641246"/>
                    <a:pt x="240129" y="704938"/>
                    <a:pt x="337772" y="706771"/>
                  </a:cubicBezTo>
                  <a:cubicBezTo>
                    <a:pt x="256953" y="770285"/>
                    <a:pt x="157121" y="804766"/>
                    <a:pt x="54330" y="804663"/>
                  </a:cubicBezTo>
                  <a:cubicBezTo>
                    <a:pt x="36171" y="804628"/>
                    <a:pt x="18030" y="803529"/>
                    <a:pt x="0" y="801371"/>
                  </a:cubicBezTo>
                  <a:cubicBezTo>
                    <a:pt x="104372" y="868351"/>
                    <a:pt x="225815" y="903877"/>
                    <a:pt x="349830" y="903712"/>
                  </a:cubicBezTo>
                </a:path>
              </a:pathLst>
            </a:custGeom>
            <a:solidFill>
              <a:srgbClr val="1DA1F2"/>
            </a:solidFill>
            <a:ln w="4429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45" name="Title 1">
            <a:extLst>
              <a:ext uri="{FF2B5EF4-FFF2-40B4-BE49-F238E27FC236}">
                <a16:creationId xmlns:a16="http://schemas.microsoft.com/office/drawing/2014/main" id="{F5A0D514-6105-428D-96E0-F748C7082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Azure SDK Info</a:t>
            </a:r>
          </a:p>
        </p:txBody>
      </p:sp>
    </p:spTree>
    <p:extLst>
      <p:ext uri="{BB962C8B-B14F-4D97-AF65-F5344CB8AC3E}">
        <p14:creationId xmlns:p14="http://schemas.microsoft.com/office/powerpoint/2010/main" val="292035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435</Words>
  <Application>Microsoft Office PowerPoint</Application>
  <PresentationFormat>Widescreen</PresentationFormat>
  <Paragraphs>75</Paragraphs>
  <Slides>9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Open Sans</vt:lpstr>
      <vt:lpstr>Segoe UI</vt:lpstr>
      <vt:lpstr>Arial</vt:lpstr>
      <vt:lpstr>Consolas</vt:lpstr>
      <vt:lpstr>Calibri</vt:lpstr>
      <vt:lpstr>1_Office Theme</vt:lpstr>
      <vt:lpstr>3_Office Theme</vt:lpstr>
      <vt:lpstr>2_Office Theme</vt:lpstr>
      <vt:lpstr>The New &amp; Improved Azure SDK for .NET</vt:lpstr>
      <vt:lpstr>Jeffrey Richter: Microsoft Azure Software Architect, Author &amp; Wintellect Co-Founder</vt:lpstr>
      <vt:lpstr>PowerPoint Presentation</vt:lpstr>
      <vt:lpstr>Typical Code to make an  Azure Service Request</vt:lpstr>
      <vt:lpstr>The Extensible  HTTP Pipeline</vt:lpstr>
      <vt:lpstr>Demo</vt:lpstr>
      <vt:lpstr>Thread Safety &amp; Performance</vt:lpstr>
      <vt:lpstr>Azure SDK Info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Sarah Cook</cp:lastModifiedBy>
  <cp:revision>4</cp:revision>
  <dcterms:created xsi:type="dcterms:W3CDTF">2020-08-18T20:47:27Z</dcterms:created>
  <dcterms:modified xsi:type="dcterms:W3CDTF">2020-11-16T19:38:03Z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